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8565BB-3F27-66BA-FD0D-7E4868F55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5713DF-9D9C-ADC1-F509-4F8F9A2D8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5407A5-34B8-821C-36E8-D51BE4DD1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46D73E-2E87-DD0D-2D72-60A1A09F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86233B-723F-B9FB-9C89-818F2C0B1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7131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84AC6-636F-0EDF-D4C1-158CE2A23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3AC2121-0255-44F9-8EAB-7DD248FAC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5CCE85-6998-4D6D-67E6-D01DF554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76FB13-7B07-FB14-292F-AB2C73033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C357F-08B9-B7E7-ED89-C28796BB1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5855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98E5BB1-1BD8-DFBC-5123-76EBDD95F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066BB22-C763-FCD9-DA5D-F4B43CBD4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AAB6AE-DC9A-E44F-3FC1-DCF2CB52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17AAFE-AD3D-0A9C-640F-053AB9D87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F7B410-3195-6D97-6922-C9B156A72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6363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90BB-AE15-7BA3-5054-EBAF1689A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B7FFE0-1160-EABD-E845-9D9B2C497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6C1FF9-EED7-DC0B-C52A-D45DAB661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098248-FFF5-B4F2-4A4E-135F4026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61FF9F-18B0-97BF-945E-EA09AEA7A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271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0D316B-C38F-FB66-1F5A-4DBCE789F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9148A-8F02-6791-44C4-F735182A7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BF358F-27BB-12BA-A95A-498F8C267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6BD512-8D6C-9142-5ABE-5A50DEAD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6D8E26-624D-5E5B-3697-7F1C2231B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06687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4D9112-4FB3-7FD4-AAEB-A8B00BA88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E347FD-D5D7-1325-BFB2-DB33BB8575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6624DCC-2C42-7869-DC6C-E39B9D9B6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7CD363A-429B-CC39-C701-EC96E430E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5EC029-1893-3FD6-7303-ECF118E1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7022A0-4895-E43E-F6EB-D9D5BC6D7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52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EA1E26-200C-55D8-7B51-15C53666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1F7D925-9FF6-24BA-AB28-1E0DD5E7B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48F100-B179-DB89-EC3B-66E82EDC3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4D262FE-8453-6D98-D3B1-9D3388C27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64B059A-09B6-4E84-2939-048221CB93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828E698-5A1D-2547-218D-C3AEA200D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908E2B-E01F-F667-C604-B40350695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420E368-75F1-BC9D-46DF-359B83C3B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893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423FC-9B5F-7A0B-73D2-D43FD4FF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86DBB0B-787C-2C8F-D7A3-C21BF7565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93145E7-2382-369E-7C97-A9326A4E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C4B69D8-A34E-015E-EDF8-9E3F7A16E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147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F6457D7-4AD7-8C9B-7D32-FBB49FE49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77DAAEC-282A-0352-4D82-6556B6B85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2CF3E7-7FD9-65B0-6793-4AA161122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5909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213D1-A40B-2074-1C3D-B563A32E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571E5B-CC4A-E123-C958-BA38128F0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E5059DF-3846-FFFA-AD84-3475C52BE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DD10C1-D154-DE5A-6BC4-72A4DB89D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04D99F2-6C70-2D37-4D44-1144FF96E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54E6E38-2924-E90D-AB49-56A89FF1F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6001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34C940-EF65-4E56-F83B-87DEDA90F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0967DA4-4ED8-486B-CBBD-0856DCF311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DEB5F98-ECE7-DF12-3055-5D096B6F3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E2209E-BBBE-FCD9-C719-FBA241362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7789F9-AC1B-801B-8F73-A7EBE5D1D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7A174A-7585-57B3-1F03-3CE3B4BF6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457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C053E00-6D75-09D3-868F-12816BA3A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5F0225-EA89-D851-E8CA-1AA558A01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F5E108-2E33-8188-0FA0-DC0AE1D24F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C6A00F-36FC-4E35-8932-FAFC302906C8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A96447-4C0A-4F0B-AB1B-5EADCE6CD4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7CB421-9651-5C91-50BE-D049C83CF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40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53B16B-39FD-1FD3-4AC7-B9D7C65CF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LECTURA DE SENSORES RESISTIVOS EN ADC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98469C-0487-7C5C-CAEB-A8BB52DAE1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7369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C8ADDA-CFD5-58B6-7260-C74580337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316"/>
            <a:ext cx="10515600" cy="825449"/>
          </a:xfrm>
        </p:spPr>
        <p:txBody>
          <a:bodyPr/>
          <a:lstStyle/>
          <a:p>
            <a:pPr algn="ctr"/>
            <a:r>
              <a:rPr lang="es-ES" dirty="0"/>
              <a:t>LINEALIZACIÓN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75CE2E1-BF51-6E86-9AA8-120D5D078EF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35062"/>
                <a:ext cx="10515600" cy="29797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s-ES" dirty="0"/>
                  <a:t>Para linealizar un sensor resistivo, lo más </a:t>
                </a:r>
                <a:r>
                  <a:rPr lang="es-ES" b="1" dirty="0"/>
                  <a:t>fácil y práctico</a:t>
                </a:r>
                <a:r>
                  <a:rPr lang="es-ES" dirty="0"/>
                  <a:t> </a:t>
                </a:r>
                <a:r>
                  <a:rPr lang="es-ES" b="1" dirty="0"/>
                  <a:t>es Divisor de voltaje con resistencia fija</a:t>
                </a:r>
              </a:p>
              <a:p>
                <a:r>
                  <a:rPr lang="es-CO" dirty="0"/>
                  <a:t>Donde: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ar-AE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ar-AE" dirty="0"/>
                  <a:t>= </a:t>
                </a:r>
                <a:r>
                  <a:rPr lang="es-CO" dirty="0"/>
                  <a:t>resistencia del sensor</a:t>
                </a:r>
              </a:p>
              <a:p>
                <a14:m>
                  <m:oMath xmlns:m="http://schemas.openxmlformats.org/officeDocument/2006/math">
                    <m:r>
                      <a:rPr lang="es-CO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s-CO" dirty="0"/>
                  <a:t>= resistencia fija de ajuste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ar-AE" i="1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</m:oMath>
                </a14:m>
                <a:r>
                  <a:rPr lang="ar-AE" dirty="0"/>
                  <a:t>= </a:t>
                </a:r>
                <a:r>
                  <a:rPr lang="es-CO" dirty="0"/>
                  <a:t>voltaje medido</a:t>
                </a:r>
              </a:p>
              <a:p>
                <a:pPr marL="0" indent="0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75CE2E1-BF51-6E86-9AA8-120D5D078E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35062"/>
                <a:ext cx="10515600" cy="2979738"/>
              </a:xfrm>
              <a:blipFill>
                <a:blip r:embed="rId2"/>
                <a:stretch>
                  <a:fillRect l="-1217" t="-3476" b="-327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n 7">
            <a:extLst>
              <a:ext uri="{FF2B5EF4-FFF2-40B4-BE49-F238E27FC236}">
                <a16:creationId xmlns:a16="http://schemas.microsoft.com/office/drawing/2014/main" id="{7EC7C637-7596-C091-4648-6F408ED9B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6" y="4014634"/>
            <a:ext cx="10382250" cy="268605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9EDE1D4-E441-2045-1072-7256CA5CCF19}"/>
              </a:ext>
            </a:extLst>
          </p:cNvPr>
          <p:cNvSpPr txBox="1"/>
          <p:nvPr/>
        </p:nvSpPr>
        <p:spPr>
          <a:xfrm>
            <a:off x="6735097" y="2518197"/>
            <a:ext cx="4277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Puede tomar bien la medida de voltaje en el sensor o bien en la resistencia conocida de ajuste</a:t>
            </a:r>
            <a:endParaRPr lang="es-CO" sz="2400" dirty="0"/>
          </a:p>
        </p:txBody>
      </p:sp>
      <p:sp>
        <p:nvSpPr>
          <p:cNvPr id="10" name="Nube 9">
            <a:extLst>
              <a:ext uri="{FF2B5EF4-FFF2-40B4-BE49-F238E27FC236}">
                <a16:creationId xmlns:a16="http://schemas.microsoft.com/office/drawing/2014/main" id="{6BA68181-FE88-0D93-649E-525C6AEB7C36}"/>
              </a:ext>
            </a:extLst>
          </p:cNvPr>
          <p:cNvSpPr/>
          <p:nvPr/>
        </p:nvSpPr>
        <p:spPr>
          <a:xfrm>
            <a:off x="6213987" y="2172929"/>
            <a:ext cx="5633884" cy="1941871"/>
          </a:xfrm>
          <a:prstGeom prst="clou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2032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233234-B0CA-6BA2-D503-EDA85C19B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7262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/>
              <a:t>Cómo se linealiza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1666D736-80BA-59D6-1983-A073591C5D9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8529"/>
                <a:ext cx="10515600" cy="533891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dirty="0"/>
                  <a:t>Se escoge </a:t>
                </a:r>
                <a:r>
                  <a:rPr lang="es-CO" b="1" dirty="0"/>
                  <a:t>una resistencia fija adecuada</a:t>
                </a:r>
                <a:r>
                  <a:rPr lang="es-CO" dirty="0"/>
                  <a:t> para que la curva sea </a:t>
                </a:r>
                <a:r>
                  <a:rPr lang="es-CO" b="1" dirty="0"/>
                  <a:t>casi lineal en el rango de trabajo</a:t>
                </a:r>
                <a:r>
                  <a:rPr lang="es-CO" dirty="0"/>
                  <a:t>.</a:t>
                </a:r>
              </a:p>
              <a:p>
                <a:pPr marL="0" indent="0">
                  <a:buNone/>
                </a:pPr>
                <a:r>
                  <a:rPr lang="es-CO" dirty="0"/>
                  <a:t>Regla práctica: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s-E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es-E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ajuste</m:t>
                      </m:r>
                      <m:r>
                        <a:rPr lang="es-CO"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𝑠𝑒𝑛𝑠𝑜𝑟</m:t>
                          </m:r>
                          <m:r>
                            <m:rPr>
                              <m:lit/>
                            </m:rPr>
                            <a:rPr lang="ar-AE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𝑚𝑒𝑑𝑖𝑜</m:t>
                          </m:r>
                        </m:sub>
                      </m:sSub>
                    </m:oMath>
                  </m:oMathPara>
                </a14:m>
                <a:endParaRPr lang="ar-AE" dirty="0"/>
              </a:p>
              <a:p>
                <a:pPr marL="0" indent="0">
                  <a:buNone/>
                </a:pPr>
                <a:r>
                  <a:rPr lang="es-CO" dirty="0"/>
                  <a:t>Ejemplo:</a:t>
                </a:r>
              </a:p>
              <a:p>
                <a:pPr marL="0" indent="0">
                  <a:buNone/>
                </a:pPr>
                <a:r>
                  <a:rPr lang="es-CO" dirty="0"/>
                  <a:t>Si el sensor varía de </a:t>
                </a:r>
                <a:r>
                  <a:rPr lang="es-CO" b="1" dirty="0"/>
                  <a:t>1 k</a:t>
                </a:r>
                <a:r>
                  <a:rPr lang="el-GR" b="1" dirty="0"/>
                  <a:t>Ω </a:t>
                </a:r>
                <a:r>
                  <a:rPr lang="es-CO" b="1" dirty="0"/>
                  <a:t>a 9 k</a:t>
                </a:r>
                <a:r>
                  <a:rPr lang="el-GR" b="1" dirty="0"/>
                  <a:t>Ω</a:t>
                </a:r>
                <a:r>
                  <a:rPr lang="es-ES" b="1" dirty="0"/>
                  <a:t> </a:t>
                </a:r>
                <a:r>
                  <a:rPr lang="es-ES" b="1" dirty="0">
                    <a:sym typeface="Wingdings" panose="05000000000000000000" pitchFamily="2" charset="2"/>
                  </a:rPr>
                  <a:t>   R de ajuste = (9k + 1k)/2</a:t>
                </a:r>
                <a:endParaRPr lang="es-ES" b="1" dirty="0"/>
              </a:p>
              <a:p>
                <a:pPr marL="0" indent="0">
                  <a:buNone/>
                </a:pPr>
                <a:endParaRPr lang="el-GR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l-GR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l-GR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l-GR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m:rPr>
                          <m:sty m:val="p"/>
                        </m:rPr>
                        <a:rPr lang="el-GR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l-GR" dirty="0"/>
              </a:p>
              <a:p>
                <a:pPr marL="0" indent="0">
                  <a:buNone/>
                </a:pPr>
                <a:r>
                  <a:rPr lang="es-CO" dirty="0"/>
                  <a:t>Ventajas:</a:t>
                </a:r>
              </a:p>
              <a:p>
                <a:pPr marL="0" indent="0">
                  <a:buNone/>
                </a:pPr>
                <a:r>
                  <a:rPr lang="es-CO" dirty="0"/>
                  <a:t>Muy fácil, Solo una resistencia, Ideal para microcontroladores o ADC</a:t>
                </a:r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1666D736-80BA-59D6-1983-A073591C5D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8529"/>
                <a:ext cx="10515600" cy="5338916"/>
              </a:xfrm>
              <a:blipFill>
                <a:blip r:embed="rId2"/>
                <a:stretch>
                  <a:fillRect l="-1217" t="-194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243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7F22AF-8741-6265-96D7-7E57445B1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897" y="344393"/>
            <a:ext cx="10515600" cy="1852993"/>
          </a:xfrm>
        </p:spPr>
        <p:txBody>
          <a:bodyPr>
            <a:noAutofit/>
          </a:bodyPr>
          <a:lstStyle/>
          <a:p>
            <a:pPr algn="ctr"/>
            <a:r>
              <a:rPr lang="es-ES" sz="3600" dirty="0"/>
              <a:t>Ejemplo: </a:t>
            </a:r>
            <a:r>
              <a:rPr lang="es-ES" sz="3600" dirty="0" err="1"/>
              <a:t>Fotoresistor</a:t>
            </a:r>
            <a:r>
              <a:rPr lang="es-ES" sz="3600" dirty="0"/>
              <a:t> que varia su resistencia entre 400 y 8400 ohmios en la zona de trabajo</a:t>
            </a:r>
            <a:br>
              <a:rPr lang="es-ES" sz="3600" dirty="0"/>
            </a:br>
            <a:br>
              <a:rPr lang="es-ES" sz="3600" dirty="0"/>
            </a:br>
            <a:r>
              <a:rPr lang="es-ES" sz="3600" dirty="0"/>
              <a:t>R de ajuste = (8400 + 400)/2 = 4200 Ohm</a:t>
            </a:r>
            <a:endParaRPr lang="es-CO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2EFE2B8-5443-92E5-F440-4832B8F38DBD}"/>
                  </a:ext>
                </a:extLst>
              </p:cNvPr>
              <p:cNvSpPr txBox="1"/>
              <p:nvPr/>
            </p:nvSpPr>
            <p:spPr>
              <a:xfrm>
                <a:off x="4513007" y="2721673"/>
                <a:ext cx="6096000" cy="29845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6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f>
                        <m:f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  <m:r>
                            <a:rPr lang="ar-AE" sz="36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8000</m:t>
                          </m:r>
                        </m:num>
                        <m:den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00</m:t>
                          </m:r>
                          <m:r>
                            <a:rPr lang="ar-AE" sz="32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8000</m:t>
                          </m:r>
                        </m:den>
                      </m:f>
                      <m:r>
                        <a:rPr lang="ar-AE" sz="32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28</m:t>
                      </m:r>
                      <m:r>
                        <m:rPr>
                          <m:sty m:val="p"/>
                        </m:rPr>
                        <a:rPr lang="es-ES" sz="32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  <a:p>
                <a:endParaRPr lang="es-ES" dirty="0"/>
              </a:p>
            </p:txBody>
          </p:sp>
        </mc:Choice>
        <mc:Fallback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2EFE2B8-5443-92E5-F440-4832B8F38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007" y="2721673"/>
                <a:ext cx="6096000" cy="29845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adroTexto 7">
            <a:extLst>
              <a:ext uri="{FF2B5EF4-FFF2-40B4-BE49-F238E27FC236}">
                <a16:creationId xmlns:a16="http://schemas.microsoft.com/office/drawing/2014/main" id="{05A670E5-433F-A0C1-25FB-68157D84C21F}"/>
              </a:ext>
            </a:extLst>
          </p:cNvPr>
          <p:cNvSpPr txBox="1"/>
          <p:nvPr/>
        </p:nvSpPr>
        <p:spPr>
          <a:xfrm>
            <a:off x="442452" y="5973748"/>
            <a:ext cx="11159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Voltaje medido cuando se acerca al valor máximo de resistencia en el sensor que ocurre cuando no hay luz…</a:t>
            </a:r>
            <a:endParaRPr lang="es-CO" sz="2400" b="1" dirty="0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DDCB62C-4D64-2813-CD15-F6A2ACC82E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060476"/>
              </p:ext>
            </p:extLst>
          </p:nvPr>
        </p:nvGraphicFramePr>
        <p:xfrm>
          <a:off x="1" y="2297906"/>
          <a:ext cx="4698460" cy="326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3941197" imgH="2261813" progId="">
                  <p:embed/>
                </p:oleObj>
              </mc:Choice>
              <mc:Fallback>
                <p:oleObj r:id="rId3" imgW="3941197" imgH="226181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2297906"/>
                        <a:ext cx="4698460" cy="3266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3088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33E5E-3A6E-8665-BA12-D7609372B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B6EF68F4-8D37-0D78-BEBA-10D72BC91E93}"/>
                  </a:ext>
                </a:extLst>
              </p:cNvPr>
              <p:cNvSpPr txBox="1"/>
              <p:nvPr/>
            </p:nvSpPr>
            <p:spPr>
              <a:xfrm>
                <a:off x="4513007" y="588071"/>
                <a:ext cx="6096000" cy="29845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6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f>
                        <m:f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  <m:r>
                            <a:rPr lang="ar-AE" sz="36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1200</m:t>
                          </m:r>
                        </m:num>
                        <m:den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00</m:t>
                          </m:r>
                          <m:r>
                            <a:rPr lang="ar-AE" sz="32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1200</m:t>
                          </m:r>
                        </m:den>
                      </m:f>
                      <m:r>
                        <a:rPr lang="ar-AE" sz="32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11</m:t>
                      </m:r>
                      <m:r>
                        <m:rPr>
                          <m:sty m:val="p"/>
                        </m:rPr>
                        <a:rPr lang="es-ES" sz="32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  <a:p>
                <a:endParaRPr lang="es-ES" dirty="0"/>
              </a:p>
            </p:txBody>
          </p:sp>
        </mc:Choice>
        <mc:Fallback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B6EF68F4-8D37-0D78-BEBA-10D72BC91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007" y="588071"/>
                <a:ext cx="6096000" cy="29845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adroTexto 7">
            <a:extLst>
              <a:ext uri="{FF2B5EF4-FFF2-40B4-BE49-F238E27FC236}">
                <a16:creationId xmlns:a16="http://schemas.microsoft.com/office/drawing/2014/main" id="{546FF6C0-5626-E4C1-37C6-7E6D3F5291B3}"/>
              </a:ext>
            </a:extLst>
          </p:cNvPr>
          <p:cNvSpPr txBox="1"/>
          <p:nvPr/>
        </p:nvSpPr>
        <p:spPr>
          <a:xfrm>
            <a:off x="442452" y="4026960"/>
            <a:ext cx="11159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Voltaje medido cuando se acerca al valor mínimo de resistencia en el sensor que ocurre cuando si hay luz…</a:t>
            </a:r>
            <a:endParaRPr lang="es-CO" sz="2400" b="1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CEA6C00-F96D-D85C-C92E-6B5B0FCAE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329" y="5112773"/>
            <a:ext cx="8049700" cy="1521947"/>
          </a:xfrm>
          <a:prstGeom prst="rect">
            <a:avLst/>
          </a:prstGeom>
        </p:spPr>
      </p:pic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98A2D6FA-AF36-1590-F410-2782B231A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082433"/>
              </p:ext>
            </p:extLst>
          </p:nvPr>
        </p:nvGraphicFramePr>
        <p:xfrm>
          <a:off x="0" y="406503"/>
          <a:ext cx="4416357" cy="3166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41197" imgH="2261813" progId="">
                  <p:embed/>
                </p:oleObj>
              </mc:Choice>
              <mc:Fallback>
                <p:oleObj r:id="rId4" imgW="3941197" imgH="226181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406503"/>
                        <a:ext cx="4416357" cy="3166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18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2BE282-59BB-C50D-1805-0E93F96D3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3245F62-CCC4-49E4-B95B-EA6C1E790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E4D47D4-ACC7-F692-899F-094BA60C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3577456"/>
            <a:ext cx="10909640" cy="16878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Ejemplo: Termistor que va a sensar temperaturas en Bogotá entre -2°C y 40°C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9D1F74-A96C-229B-3414-4C462AECE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793" y="591670"/>
            <a:ext cx="5223817" cy="2742004"/>
          </a:xfrm>
          <a:prstGeom prst="rect">
            <a:avLst/>
          </a:prstGeom>
        </p:spPr>
      </p:pic>
      <p:sp>
        <p:nvSpPr>
          <p:cNvPr id="11" name="sketch line">
            <a:extLst>
              <a:ext uri="{FF2B5EF4-FFF2-40B4-BE49-F238E27FC236}">
                <a16:creationId xmlns:a16="http://schemas.microsoft.com/office/drawing/2014/main" id="{E6C0DD6B-6AA3-448F-9B99-8386295BC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5509052"/>
            <a:ext cx="4572000" cy="18288"/>
          </a:xfrm>
          <a:custGeom>
            <a:avLst/>
            <a:gdLst>
              <a:gd name="csX0" fmla="*/ 0 w 4572000"/>
              <a:gd name="csY0" fmla="*/ 0 h 18288"/>
              <a:gd name="csX1" fmla="*/ 515983 w 4572000"/>
              <a:gd name="csY1" fmla="*/ 0 h 18288"/>
              <a:gd name="csX2" fmla="*/ 1031966 w 4572000"/>
              <a:gd name="csY2" fmla="*/ 0 h 18288"/>
              <a:gd name="csX3" fmla="*/ 1639389 w 4572000"/>
              <a:gd name="csY3" fmla="*/ 0 h 18288"/>
              <a:gd name="csX4" fmla="*/ 2383971 w 4572000"/>
              <a:gd name="csY4" fmla="*/ 0 h 18288"/>
              <a:gd name="csX5" fmla="*/ 2945674 w 4572000"/>
              <a:gd name="csY5" fmla="*/ 0 h 18288"/>
              <a:gd name="csX6" fmla="*/ 3507377 w 4572000"/>
              <a:gd name="csY6" fmla="*/ 0 h 18288"/>
              <a:gd name="csX7" fmla="*/ 4572000 w 4572000"/>
              <a:gd name="csY7" fmla="*/ 0 h 18288"/>
              <a:gd name="csX8" fmla="*/ 4572000 w 4572000"/>
              <a:gd name="csY8" fmla="*/ 18288 h 18288"/>
              <a:gd name="csX9" fmla="*/ 3873137 w 4572000"/>
              <a:gd name="csY9" fmla="*/ 18288 h 18288"/>
              <a:gd name="csX10" fmla="*/ 3311434 w 4572000"/>
              <a:gd name="csY10" fmla="*/ 18288 h 18288"/>
              <a:gd name="csX11" fmla="*/ 2749731 w 4572000"/>
              <a:gd name="csY11" fmla="*/ 18288 h 18288"/>
              <a:gd name="csX12" fmla="*/ 2050869 w 4572000"/>
              <a:gd name="csY12" fmla="*/ 18288 h 18288"/>
              <a:gd name="csX13" fmla="*/ 1306286 w 4572000"/>
              <a:gd name="csY13" fmla="*/ 18288 h 18288"/>
              <a:gd name="csX14" fmla="*/ 790303 w 4572000"/>
              <a:gd name="csY14" fmla="*/ 18288 h 18288"/>
              <a:gd name="csX15" fmla="*/ 0 w 4572000"/>
              <a:gd name="csY15" fmla="*/ 18288 h 18288"/>
              <a:gd name="csX16" fmla="*/ 0 w 45720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86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BCBF8F-3325-8FCD-5CE6-21DB8E2C9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393" y="138983"/>
            <a:ext cx="10980174" cy="1325563"/>
          </a:xfrm>
        </p:spPr>
        <p:txBody>
          <a:bodyPr>
            <a:normAutofit/>
          </a:bodyPr>
          <a:lstStyle/>
          <a:p>
            <a:r>
              <a:rPr lang="es-ES" sz="3600" dirty="0"/>
              <a:t>R de ajuste = (60000 + 10000)/2 = 35000 Ohm</a:t>
            </a:r>
            <a:br>
              <a:rPr lang="es-ES" sz="3600" dirty="0"/>
            </a:br>
            <a:r>
              <a:rPr lang="es-ES" sz="3600" dirty="0"/>
              <a:t>                                ( 60k  +  10k )/2 = 35k</a:t>
            </a:r>
            <a:endParaRPr lang="es-CO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DF3E22DA-1208-E90F-1A64-EAD625279080}"/>
                  </a:ext>
                </a:extLst>
              </p:cNvPr>
              <p:cNvSpPr txBox="1"/>
              <p:nvPr/>
            </p:nvSpPr>
            <p:spPr>
              <a:xfrm>
                <a:off x="393290" y="4009385"/>
                <a:ext cx="4139380" cy="799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lang="ar-AE" sz="24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ar-AE" sz="24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89</m:t>
                      </m:r>
                      <m:r>
                        <m:rPr>
                          <m:sty m:val="p"/>
                        </m:rPr>
                        <a:rPr lang="es-ES" sz="24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DF3E22DA-1208-E90F-1A64-EAD62527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90" y="4009385"/>
                <a:ext cx="4139380" cy="7998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8D127D3-F421-68C0-01F3-1529E668607F}"/>
                  </a:ext>
                </a:extLst>
              </p:cNvPr>
              <p:cNvSpPr txBox="1"/>
              <p:nvPr/>
            </p:nvSpPr>
            <p:spPr>
              <a:xfrm>
                <a:off x="6313144" y="3992939"/>
                <a:ext cx="4974287" cy="8327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60</m:t>
                          </m:r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m:rPr>
                              <m:sty m:val="p"/>
                            </m:rP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lang="ar-AE" sz="24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ar-AE" sz="24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83</m:t>
                      </m:r>
                      <m:r>
                        <m:rPr>
                          <m:sty m:val="p"/>
                        </m:rPr>
                        <a:rPr lang="es-ES" sz="24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8D127D3-F421-68C0-01F3-1529E6686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3144" y="3992939"/>
                <a:ext cx="4974287" cy="832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adroTexto 8">
            <a:extLst>
              <a:ext uri="{FF2B5EF4-FFF2-40B4-BE49-F238E27FC236}">
                <a16:creationId xmlns:a16="http://schemas.microsoft.com/office/drawing/2014/main" id="{7526050F-BC3F-E96A-35C6-D2AE433CA614}"/>
              </a:ext>
            </a:extLst>
          </p:cNvPr>
          <p:cNvSpPr txBox="1"/>
          <p:nvPr/>
        </p:nvSpPr>
        <p:spPr>
          <a:xfrm>
            <a:off x="314632" y="5604388"/>
            <a:ext cx="5535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RANGO DE MEDICION PARA EL SENSOR</a:t>
            </a:r>
          </a:p>
          <a:p>
            <a:pPr algn="ctr"/>
            <a:r>
              <a:rPr lang="es-ES" sz="2400" dirty="0"/>
              <a:t>( 1.46v  hasta  3.57v )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A62F4489-FA5E-0184-900F-0F7C1119E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289380"/>
              </p:ext>
            </p:extLst>
          </p:nvPr>
        </p:nvGraphicFramePr>
        <p:xfrm>
          <a:off x="410995" y="1410648"/>
          <a:ext cx="3941763" cy="259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41197" imgH="2598961" progId="">
                  <p:embed/>
                </p:oleObj>
              </mc:Choice>
              <mc:Fallback>
                <p:oleObj r:id="rId4" imgW="3941197" imgH="259896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0995" y="1410648"/>
                        <a:ext cx="3941763" cy="259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FB66F9B3-9E33-4455-5585-4543FAF99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081361"/>
              </p:ext>
            </p:extLst>
          </p:nvPr>
        </p:nvGraphicFramePr>
        <p:xfrm>
          <a:off x="6206044" y="1394202"/>
          <a:ext cx="3941763" cy="259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941197" imgH="2598961" progId="">
                  <p:embed/>
                </p:oleObj>
              </mc:Choice>
              <mc:Fallback>
                <p:oleObj r:id="rId6" imgW="3941197" imgH="259896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6044" y="1394202"/>
                        <a:ext cx="3941763" cy="259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790E7A9D-782C-8E55-E007-227B4D824E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0194" y="5248158"/>
            <a:ext cx="56292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126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301</Words>
  <Application>Microsoft Office PowerPoint</Application>
  <PresentationFormat>Panorámica</PresentationFormat>
  <Paragraphs>36</Paragraphs>
  <Slides>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Cambria Math</vt:lpstr>
      <vt:lpstr>Wingdings</vt:lpstr>
      <vt:lpstr>Tema de Office</vt:lpstr>
      <vt:lpstr>LECTURA DE SENSORES RESISTIVOS EN ADC</vt:lpstr>
      <vt:lpstr>LINEALIZACIÓN</vt:lpstr>
      <vt:lpstr>Cómo se linealiza</vt:lpstr>
      <vt:lpstr>Ejemplo: Fotoresistor que varia su resistencia entre 400 y 8400 ohmios en la zona de trabajo  R de ajuste = (8400 + 400)/2 = 4200 Ohm</vt:lpstr>
      <vt:lpstr>Presentación de PowerPoint</vt:lpstr>
      <vt:lpstr>Ejemplo: Termistor que va a sensar temperaturas en Bogotá entre -2°C y 40°C</vt:lpstr>
      <vt:lpstr>R de ajuste = (60000 + 10000)/2 = 35000 Ohm                                 ( 60k  +  10k )/2 = 35k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2026-03-11T11:59:01Z</dcterms:created>
  <dcterms:modified xsi:type="dcterms:W3CDTF">2026-03-13T16:58:45Z</dcterms:modified>
</cp:coreProperties>
</file>